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Montserrat Bold" charset="1" panose="00000800000000000000"/>
      <p:regular r:id="rId23"/>
    </p:embeddedFont>
    <p:embeddedFont>
      <p:font typeface="Canva Sans" charset="1" panose="020B0503030501040103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4.jpeg" Type="http://schemas.openxmlformats.org/officeDocument/2006/relationships/image"/><Relationship Id="rId13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6.jpeg" Type="http://schemas.openxmlformats.org/officeDocument/2006/relationships/image"/><Relationship Id="rId13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1.jpeg" Type="http://schemas.openxmlformats.org/officeDocument/2006/relationships/image"/><Relationship Id="rId13" Target="../media/VAGm_nlrEl4.mp4" Type="http://schemas.openxmlformats.org/officeDocument/2006/relationships/video"/><Relationship Id="rId14" Target="../media/VAGm_nlrEl4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7684" y="5496684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12305" y="-193005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00000">
            <a:off x="15796340" y="228657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2700000">
            <a:off x="-2491660" y="293019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43100" y="-1328448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4900" y="8958552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515" y="9173330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127150" y="183068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45400" y="3325023"/>
            <a:ext cx="10944556" cy="172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b="true" sz="95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IOT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68201" y="5876018"/>
            <a:ext cx="9551598" cy="66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b="true" sz="373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3 - HEALTH CARE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57602" y="168624"/>
            <a:ext cx="1720152" cy="1720152"/>
          </a:xfrm>
          <a:custGeom>
            <a:avLst/>
            <a:gdLst/>
            <a:ahLst/>
            <a:cxnLst/>
            <a:rect r="r" b="b" t="t" l="l"/>
            <a:pathLst>
              <a:path h="1720152" w="1720152">
                <a:moveTo>
                  <a:pt x="0" y="0"/>
                </a:moveTo>
                <a:lnTo>
                  <a:pt x="1720152" y="0"/>
                </a:lnTo>
                <a:lnTo>
                  <a:pt x="1720152" y="1720152"/>
                </a:lnTo>
                <a:lnTo>
                  <a:pt x="0" y="1720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144318" y="2030444"/>
            <a:ext cx="11982832" cy="853362"/>
            <a:chOff x="0" y="0"/>
            <a:chExt cx="15977109" cy="11378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5977109" cy="658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7"/>
                </a:lnSpc>
              </a:pPr>
              <a:r>
                <a:rPr lang="en-US" sz="2962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Indian Institute of Information Technology Sri City, Chittoor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89915" y="697771"/>
              <a:ext cx="11383336" cy="440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5"/>
                </a:lnSpc>
              </a:pPr>
              <a:r>
                <a:rPr lang="en-US" sz="1932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(An Institute of National Importance Under An Act of Parliament)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570992" y="7413644"/>
            <a:ext cx="9129483" cy="94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SHANMATHE S A                             - S20220010200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YASHWANTH S                                 - S20220020323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53809" y="5029200"/>
            <a:ext cx="12527738" cy="68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1"/>
              </a:lnSpc>
              <a:spcBef>
                <a:spcPct val="0"/>
              </a:spcBef>
            </a:pPr>
            <a:r>
              <a:rPr lang="en-US" sz="37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based Fall Detection &amp; Health Monitoring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130365" y="612728"/>
            <a:ext cx="12282222" cy="952838"/>
            <a:chOff x="0" y="0"/>
            <a:chExt cx="3696136" cy="2867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96136" cy="286741"/>
            </a:xfrm>
            <a:custGeom>
              <a:avLst/>
              <a:gdLst/>
              <a:ahLst/>
              <a:cxnLst/>
              <a:rect r="r" b="b" t="t" l="l"/>
              <a:pathLst>
                <a:path h="286741" w="3696136">
                  <a:moveTo>
                    <a:pt x="0" y="0"/>
                  </a:moveTo>
                  <a:lnTo>
                    <a:pt x="3696136" y="0"/>
                  </a:lnTo>
                  <a:lnTo>
                    <a:pt x="3696136" y="286741"/>
                  </a:lnTo>
                  <a:lnTo>
                    <a:pt x="0" y="28674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696136" cy="34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180187" y="582627"/>
            <a:ext cx="12182578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ALERT SYSTEM &amp; REAL-TIME MONITORING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3271" y="1900740"/>
            <a:ext cx="15896927" cy="30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9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Alerts: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Buzzer: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Sound alert when thresholds are exceeded (e.g., fall detected, low BP, abnormal heart rate).</a:t>
            </a:r>
          </a:p>
          <a:p>
            <a:pPr algn="l" marL="636020" indent="-318010" lvl="1">
              <a:lnSpc>
                <a:spcPts val="412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Push warnings to application when a critical health event is detected (e.g., low SpO2, high BP).</a:t>
            </a:r>
          </a:p>
          <a:p>
            <a:pPr algn="l">
              <a:lnSpc>
                <a:spcPts val="4124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3002889" y="5041682"/>
            <a:ext cx="12282222" cy="952838"/>
            <a:chOff x="0" y="0"/>
            <a:chExt cx="3696136" cy="2867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96136" cy="286741"/>
            </a:xfrm>
            <a:custGeom>
              <a:avLst/>
              <a:gdLst/>
              <a:ahLst/>
              <a:cxnLst/>
              <a:rect r="r" b="b" t="t" l="l"/>
              <a:pathLst>
                <a:path h="286741" w="3696136">
                  <a:moveTo>
                    <a:pt x="0" y="0"/>
                  </a:moveTo>
                  <a:lnTo>
                    <a:pt x="3696136" y="0"/>
                  </a:lnTo>
                  <a:lnTo>
                    <a:pt x="3696136" y="286741"/>
                  </a:lnTo>
                  <a:lnTo>
                    <a:pt x="0" y="28674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696136" cy="34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052711" y="5011581"/>
            <a:ext cx="12182578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FIREBASE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3013" y="6042145"/>
            <a:ext cx="15896927" cy="36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9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Storage: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Firebase stores real-time health data with timestamps.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istorical logs for review by healthcare professionals.</a:t>
            </a:r>
          </a:p>
          <a:p>
            <a:pPr algn="l">
              <a:lnSpc>
                <a:spcPts val="4124"/>
              </a:lnSpc>
            </a:pPr>
            <a:r>
              <a:rPr lang="en-US" sz="29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Monitoring:</a:t>
            </a:r>
          </a:p>
          <a:p>
            <a:pPr algn="l" marL="636020" indent="-318010" lvl="1">
              <a:lnSpc>
                <a:spcPts val="4124"/>
              </a:lnSpc>
              <a:spcBef>
                <a:spcPct val="0"/>
              </a:spcBef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Health data, warnings, and logs are immediately updated on Firebase,  accessible via any device.</a:t>
            </a:r>
          </a:p>
          <a:p>
            <a:pPr algn="l">
              <a:lnSpc>
                <a:spcPts val="41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434043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53590" y="2340830"/>
            <a:ext cx="13510000" cy="562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20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Flow of Data:</a:t>
            </a:r>
          </a:p>
          <a:p>
            <a:pPr algn="l" marL="691543" indent="-345771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Sensors read heart rate, SpO2, and fall data.</a:t>
            </a:r>
          </a:p>
          <a:p>
            <a:pPr algn="l" marL="691543" indent="-345771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Raspberry Pi handles data processing and sends it to the server.</a:t>
            </a:r>
          </a:p>
          <a:p>
            <a:pPr algn="l" marL="691543" indent="-345771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 evaluates the data (checks for abnormalities).</a:t>
            </a:r>
          </a:p>
          <a:p>
            <a:pPr algn="l" marL="691543" indent="-345771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Alerts sent via buzzer and Firebase notifications if abnormalities are detected.</a:t>
            </a:r>
          </a:p>
          <a:p>
            <a:pPr algn="l" marL="691543" indent="-345771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Logged: Health data and alerts are stored in Firebase</a:t>
            </a:r>
            <a:r>
              <a:rPr lang="en-US" b="true" sz="3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l" marL="691543" indent="-345771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Dashboard: Displays data, graphs, and alerts in real time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068761" y="434043"/>
            <a:ext cx="6619251" cy="1030616"/>
            <a:chOff x="0" y="0"/>
            <a:chExt cx="1991956" cy="3101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9923" y="1914280"/>
            <a:ext cx="15896927" cy="806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5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NodeMCU Issues: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Initially started with NodeMCU, but I2C bus conflicts prevented smooth sensor communication.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Difficulties in managing multiple sensors on a single bus.</a:t>
            </a: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  <a:r>
              <a:rPr lang="en-US" sz="25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</a:t>
            </a:r>
            <a:r>
              <a:rPr lang="en-US" sz="25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sition to Raspberry Pi: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Decided to move to Raspberry Pi (Pi 3) for better sensor integration and data handling.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Challenge: Pi 3 was slower, leading to latency issues.</a:t>
            </a: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  <a:r>
              <a:rPr lang="en-US" sz="25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Integration: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egrating multiple sensors and ensuring data transmission without conflicts was challenging.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sensor required careful handling of I2C communication protocols and synchronization.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MAX30100 complications in collecting data.</a:t>
            </a:r>
          </a:p>
          <a:p>
            <a:pPr algn="l" marL="549663" indent="-274831" lvl="1">
              <a:lnSpc>
                <a:spcPts val="3564"/>
              </a:lnSpc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MPU-6050 Calibration</a:t>
            </a: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  <a:r>
              <a:rPr lang="en-US" sz="25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 Integration:</a:t>
            </a:r>
          </a:p>
          <a:p>
            <a:pPr algn="l" marL="549663" indent="-274831" lvl="1">
              <a:lnSpc>
                <a:spcPts val="3564"/>
              </a:lnSpc>
              <a:spcBef>
                <a:spcPct val="0"/>
              </a:spcBef>
              <a:buFont typeface="Arial"/>
              <a:buChar char="•"/>
            </a:pPr>
            <a:r>
              <a:rPr lang="en-US" sz="2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Setting up Firebase for real-time data storage and alerts required extensive testing and debugging to ensure smooth data flow.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55276" y="472143"/>
            <a:ext cx="11712227" cy="1030616"/>
            <a:chOff x="0" y="0"/>
            <a:chExt cx="3524605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24605" cy="310147"/>
            </a:xfrm>
            <a:custGeom>
              <a:avLst/>
              <a:gdLst/>
              <a:ahLst/>
              <a:cxnLst/>
              <a:rect r="r" b="b" t="t" l="l"/>
              <a:pathLst>
                <a:path h="310147" w="3524605">
                  <a:moveTo>
                    <a:pt x="0" y="0"/>
                  </a:moveTo>
                  <a:lnTo>
                    <a:pt x="3524605" y="0"/>
                  </a:lnTo>
                  <a:lnTo>
                    <a:pt x="3524605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524605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255276" y="468519"/>
            <a:ext cx="11712227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&amp; CHATBOT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9923" y="1998241"/>
            <a:ext cx="15327636" cy="674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7"/>
              </a:lnSpc>
            </a:pPr>
            <a:r>
              <a:rPr lang="en-US" sz="31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Dashboard:</a:t>
            </a:r>
          </a:p>
          <a:p>
            <a:pPr algn="l" marL="685911" indent="-342956" lvl="1">
              <a:lnSpc>
                <a:spcPts val="4447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using React.js to display heart rate, SpO2, and fall detection data in </a:t>
            </a: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 </a:t>
            </a: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time.</a:t>
            </a:r>
          </a:p>
          <a:p>
            <a:pPr algn="l" marL="685911" indent="-342956" lvl="1">
              <a:lnSpc>
                <a:spcPts val="4447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graphs for heart rate and SpO2.</a:t>
            </a:r>
          </a:p>
          <a:p>
            <a:pPr algn="l" marL="685911" indent="-342956" lvl="1">
              <a:lnSpc>
                <a:spcPts val="4447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logs of past data in another tab for easy reference.</a:t>
            </a:r>
          </a:p>
          <a:p>
            <a:pPr algn="l">
              <a:lnSpc>
                <a:spcPts val="4447"/>
              </a:lnSpc>
            </a:pPr>
          </a:p>
          <a:p>
            <a:pPr algn="l">
              <a:lnSpc>
                <a:spcPts val="4447"/>
              </a:lnSpc>
            </a:pPr>
            <a:r>
              <a:rPr lang="en-US" sz="31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Chatbot:</a:t>
            </a:r>
          </a:p>
          <a:p>
            <a:pPr algn="l" marL="685911" indent="-342956" lvl="1">
              <a:lnSpc>
                <a:spcPts val="4447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egrated within the dashboard for quick user queries on health metrics.</a:t>
            </a:r>
          </a:p>
          <a:p>
            <a:pPr algn="l" marL="685911" indent="-342956" lvl="1">
              <a:lnSpc>
                <a:spcPts val="4447"/>
              </a:lnSpc>
              <a:spcBef>
                <a:spcPct val="0"/>
              </a:spcBef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</a:t>
            </a:r>
            <a:r>
              <a:rPr lang="en-US" sz="31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first-aid tips and recommendations based on heart rate, blood pressure, fall detection, etc.</a:t>
            </a:r>
          </a:p>
          <a:p>
            <a:pPr algn="l">
              <a:lnSpc>
                <a:spcPts val="44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194164" y="472143"/>
            <a:ext cx="7433545" cy="1030616"/>
            <a:chOff x="0" y="0"/>
            <a:chExt cx="2237005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7005" cy="310147"/>
            </a:xfrm>
            <a:custGeom>
              <a:avLst/>
              <a:gdLst/>
              <a:ahLst/>
              <a:cxnLst/>
              <a:rect r="r" b="b" t="t" l="l"/>
              <a:pathLst>
                <a:path h="310147" w="2237005">
                  <a:moveTo>
                    <a:pt x="0" y="0"/>
                  </a:moveTo>
                  <a:lnTo>
                    <a:pt x="2237005" y="0"/>
                  </a:lnTo>
                  <a:lnTo>
                    <a:pt x="2237005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237005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217176" y="468519"/>
            <a:ext cx="11712227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2833" y="1920082"/>
            <a:ext cx="15706467" cy="360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642" indent="-31332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with Wearables:</a:t>
            </a:r>
            <a:r>
              <a:rPr lang="en-US" sz="29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 devices like smartwatches for better portability and additional metrics.</a:t>
            </a:r>
          </a:p>
          <a:p>
            <a:pPr algn="l" marL="626642" indent="-31332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Temperature Monitoring: </a:t>
            </a:r>
            <a:r>
              <a:rPr lang="en-US" sz="29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be integrated in the next phase of the project.</a:t>
            </a:r>
          </a:p>
          <a:p>
            <a:pPr algn="l" marL="626642" indent="-31332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</a:t>
            </a:r>
            <a:r>
              <a:rPr lang="en-US" b="true" sz="29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L</a:t>
            </a:r>
            <a:r>
              <a:rPr lang="en-US" b="true" sz="29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earning for Better Fall Detection: </a:t>
            </a:r>
            <a:r>
              <a:rPr lang="en-US" sz="29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machine learning algorithms to improve accuracy in fall detection.</a:t>
            </a:r>
          </a:p>
          <a:p>
            <a:pPr algn="l" marL="626642" indent="-313321" lvl="1">
              <a:lnSpc>
                <a:spcPts val="406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App:</a:t>
            </a:r>
            <a:r>
              <a:rPr lang="en-US" sz="29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Enhancement for better user experience,</a:t>
            </a:r>
          </a:p>
          <a:p>
            <a:pPr algn="l">
              <a:lnSpc>
                <a:spcPts val="406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56644" y="6361457"/>
            <a:ext cx="15327636" cy="366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732" indent="-321366" lvl="1">
              <a:lnSpc>
                <a:spcPts val="4167"/>
              </a:lnSpc>
              <a:buFont typeface="Arial"/>
              <a:buChar char="•"/>
            </a:pPr>
            <a:r>
              <a:rPr lang="en-US" b="true" sz="2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Yashwanth S</a:t>
            </a:r>
          </a:p>
          <a:p>
            <a:pPr algn="l" marL="1285464" indent="-428488" lvl="2">
              <a:lnSpc>
                <a:spcPts val="4167"/>
              </a:lnSpc>
              <a:buFont typeface="Arial"/>
              <a:buChar char="⚬"/>
            </a:pPr>
            <a:r>
              <a:rPr lang="en-US" sz="2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charge of setting up Raspberry Pi, Fi</a:t>
            </a:r>
            <a:r>
              <a:rPr lang="en-US" sz="2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rebase </a:t>
            </a:r>
            <a:r>
              <a:rPr lang="en-US" sz="2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integration,  hardware integration.</a:t>
            </a:r>
          </a:p>
          <a:p>
            <a:pPr algn="l" marL="642732" indent="-321366" lvl="1">
              <a:lnSpc>
                <a:spcPts val="4167"/>
              </a:lnSpc>
              <a:buFont typeface="Arial"/>
              <a:buChar char="•"/>
            </a:pPr>
            <a:r>
              <a:rPr lang="en-US" b="true" sz="2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Shanmathe S A</a:t>
            </a:r>
          </a:p>
          <a:p>
            <a:pPr algn="l" marL="1285464" indent="-428488" lvl="2">
              <a:lnSpc>
                <a:spcPts val="4167"/>
              </a:lnSpc>
              <a:spcBef>
                <a:spcPct val="0"/>
              </a:spcBef>
              <a:buFont typeface="Arial"/>
              <a:buChar char="⚬"/>
            </a:pPr>
            <a:r>
              <a:rPr lang="en-US" sz="2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Responsible for sensor calib</a:t>
            </a:r>
            <a:r>
              <a:rPr lang="en-US" sz="2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ation,  and fall detection algorithm development and web interface development (React).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5864969" y="5433594"/>
            <a:ext cx="5385239" cy="1030616"/>
            <a:chOff x="0" y="0"/>
            <a:chExt cx="1620600" cy="3101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0600" cy="310147"/>
            </a:xfrm>
            <a:custGeom>
              <a:avLst/>
              <a:gdLst/>
              <a:ahLst/>
              <a:cxnLst/>
              <a:rect r="r" b="b" t="t" l="l"/>
              <a:pathLst>
                <a:path h="310147" w="1620600">
                  <a:moveTo>
                    <a:pt x="0" y="0"/>
                  </a:moveTo>
                  <a:lnTo>
                    <a:pt x="1620600" y="0"/>
                  </a:lnTo>
                  <a:lnTo>
                    <a:pt x="162060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620600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769752" y="5429970"/>
            <a:ext cx="11712227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CONTRIBUTIONS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472143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53590" y="2086504"/>
            <a:ext cx="13634364" cy="628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868" indent="-322434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Smart Health Monitoring System effect</a:t>
            </a: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ively tracks heart rate, blood oxygen levels, and fall detection in real-time, providing immediate alerts through a React dashboard integrated with Firebase.</a:t>
            </a:r>
          </a:p>
          <a:p>
            <a:pPr algn="l" marL="644868" indent="-322434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Despite challenges like sensor integration and Raspberry Pi setup, we overcame them through collaboration and problem-solving, ensuring smooth operation.</a:t>
            </a:r>
          </a:p>
          <a:p>
            <a:pPr algn="l" marL="644868" indent="-322434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chatbot feature enhances user experience by offering real-time health tips and first-aid recommendations, making the system more interactive</a:t>
            </a: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644868" indent="-322434" lvl="1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</a:t>
            </a: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act: The dashboard provides instant access to health </a:t>
            </a:r>
            <a:r>
              <a:rPr lang="en-US" sz="29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information and immediate alerts for emergency response.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7684" y="5496684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12305" y="-193005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7953" y="6316953"/>
            <a:ext cx="3970047" cy="3970047"/>
          </a:xfrm>
          <a:custGeom>
            <a:avLst/>
            <a:gdLst/>
            <a:ahLst/>
            <a:cxnLst/>
            <a:rect r="r" b="b" t="t" l="l"/>
            <a:pathLst>
              <a:path h="3970047" w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15796340" y="228657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0" y="0"/>
            <a:ext cx="3970047" cy="3970047"/>
          </a:xfrm>
          <a:custGeom>
            <a:avLst/>
            <a:gdLst/>
            <a:ahLst/>
            <a:cxnLst/>
            <a:rect r="r" b="b" t="t" l="l"/>
            <a:pathLst>
              <a:path h="3970047" w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700000">
            <a:off x="-2491660" y="293019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43100" y="-1328448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44900" y="8958552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4599" y="1985023"/>
            <a:ext cx="1911810" cy="232893"/>
          </a:xfrm>
          <a:custGeom>
            <a:avLst/>
            <a:gdLst/>
            <a:ahLst/>
            <a:cxnLst/>
            <a:rect r="r" b="b" t="t" l="l"/>
            <a:pathLst>
              <a:path h="232893" w="1911810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76646" y="8069083"/>
            <a:ext cx="1911810" cy="232893"/>
          </a:xfrm>
          <a:custGeom>
            <a:avLst/>
            <a:gdLst/>
            <a:ahLst/>
            <a:cxnLst/>
            <a:rect r="r" b="b" t="t" l="l"/>
            <a:pathLst>
              <a:path h="232893" w="1911810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792994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248497" y="563394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71722" y="3693822"/>
            <a:ext cx="10944556" cy="17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b="true" sz="95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367741" y="500718"/>
            <a:ext cx="5538711" cy="1030616"/>
            <a:chOff x="0" y="0"/>
            <a:chExt cx="1666785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66785" cy="310147"/>
            </a:xfrm>
            <a:custGeom>
              <a:avLst/>
              <a:gdLst/>
              <a:ahLst/>
              <a:cxnLst/>
              <a:rect r="r" b="b" t="t" l="l"/>
              <a:pathLst>
                <a:path h="310147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66785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40512" y="540992"/>
            <a:ext cx="480867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307" y="2234086"/>
            <a:ext cx="7757292" cy="57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6"/>
              </a:lnSpc>
              <a:spcBef>
                <a:spcPct val="0"/>
              </a:spcBef>
            </a:pPr>
            <a:r>
              <a:rPr lang="en-US" sz="321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9579" y="3092575"/>
            <a:ext cx="16299159" cy="110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Introduce the goal of the project – a health monitoring system capable of tracking heart rate, oxygen levels (SpO2), detecting falls, and sending real-time alerts.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307" y="4706533"/>
            <a:ext cx="7539635" cy="56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Components: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3784" y="5464115"/>
            <a:ext cx="16299159" cy="274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669" indent="-333835" lvl="1">
              <a:lnSpc>
                <a:spcPts val="4329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Sensors (Heart Rate, SpO2, Accelerometer)</a:t>
            </a:r>
          </a:p>
          <a:p>
            <a:pPr algn="l" marL="667669" indent="-333835" lvl="1">
              <a:lnSpc>
                <a:spcPts val="4329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  <a:p>
            <a:pPr algn="l" marL="667669" indent="-333835" lvl="1">
              <a:lnSpc>
                <a:spcPts val="4329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</a:p>
          <a:p>
            <a:pPr algn="l" marL="667669" indent="-333835" lvl="1">
              <a:lnSpc>
                <a:spcPts val="4329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Firebase</a:t>
            </a:r>
          </a:p>
          <a:p>
            <a:pPr algn="l" marL="667669" indent="-333835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89803" y="642092"/>
            <a:ext cx="6439927" cy="1030616"/>
            <a:chOff x="0" y="0"/>
            <a:chExt cx="1937992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7992" cy="310147"/>
            </a:xfrm>
            <a:custGeom>
              <a:avLst/>
              <a:gdLst/>
              <a:ahLst/>
              <a:cxnLst/>
              <a:rect r="r" b="b" t="t" l="l"/>
              <a:pathLst>
                <a:path h="310147" w="1937992">
                  <a:moveTo>
                    <a:pt x="0" y="0"/>
                  </a:moveTo>
                  <a:lnTo>
                    <a:pt x="1937992" y="0"/>
                  </a:lnTo>
                  <a:lnTo>
                    <a:pt x="1937992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37992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624472" y="682365"/>
            <a:ext cx="7039056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7502" y="2680652"/>
            <a:ext cx="7114573" cy="51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0"/>
              </a:lnSpc>
              <a:spcBef>
                <a:spcPct val="0"/>
              </a:spcBef>
            </a:pPr>
            <a:r>
              <a:rPr lang="en-US" sz="283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Need for Health Monitoring: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3271" y="3339616"/>
            <a:ext cx="15896927" cy="105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  <a:spcBef>
                <a:spcPct val="0"/>
              </a:spcBef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 aging populations and health issues, constant monitoring of heart rate, oxygen levels, and falls is critical.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5442" y="4758169"/>
            <a:ext cx="7114573" cy="51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0"/>
              </a:lnSpc>
              <a:spcBef>
                <a:spcPct val="0"/>
              </a:spcBef>
            </a:pPr>
            <a:r>
              <a:rPr lang="en-US" sz="283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Gaps: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6495" y="5456690"/>
            <a:ext cx="15896927" cy="105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  <a:spcBef>
                <a:spcPct val="0"/>
              </a:spcBef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real-time alerts and centralized data monitoring, making it harder for caregivers and medical personnel to react quickly to health emergencies.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367741" y="500718"/>
            <a:ext cx="5538711" cy="1030616"/>
            <a:chOff x="0" y="0"/>
            <a:chExt cx="1666785" cy="3101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66785" cy="310147"/>
            </a:xfrm>
            <a:custGeom>
              <a:avLst/>
              <a:gdLst/>
              <a:ahLst/>
              <a:cxnLst/>
              <a:rect r="r" b="b" t="t" l="l"/>
              <a:pathLst>
                <a:path h="310147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66785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12071" y="540992"/>
            <a:ext cx="5263858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3271" y="1744013"/>
            <a:ext cx="15896927" cy="418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021" indent="-318011" lvl="1">
              <a:lnSpc>
                <a:spcPts val="4124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monitoring of heart rate, SpO2, and fall detection.</a:t>
            </a:r>
          </a:p>
          <a:p>
            <a:pPr algn="l" marL="636021" indent="-318011" lvl="1">
              <a:lnSpc>
                <a:spcPts val="4124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Sending warnings in case of abnormalities (e.g., low/high heart rate, oxygen level drops, fall detected).</a:t>
            </a:r>
          </a:p>
          <a:p>
            <a:pPr algn="l" marL="636021" indent="-318011" lvl="1">
              <a:lnSpc>
                <a:spcPts val="4124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Storing data based on timestamp for historical reference and analysis.</a:t>
            </a:r>
          </a:p>
          <a:p>
            <a:pPr algn="l" marL="636021" indent="-318011" lvl="1">
              <a:lnSpc>
                <a:spcPts val="4124"/>
              </a:lnSpc>
              <a:spcBef>
                <a:spcPct val="0"/>
              </a:spcBef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Firebase for real-time updates.</a:t>
            </a:r>
          </a:p>
          <a:p>
            <a:pPr algn="l" marL="636021" indent="-318011" lvl="1">
              <a:lnSpc>
                <a:spcPts val="4124"/>
              </a:lnSpc>
              <a:spcBef>
                <a:spcPct val="0"/>
              </a:spcBef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Dashboard: A React-based dashboard that shows real-time data and has a built-in chatbot for quick assistance.</a:t>
            </a:r>
          </a:p>
          <a:p>
            <a:pPr algn="l">
              <a:lnSpc>
                <a:spcPts val="412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62373" y="5846471"/>
            <a:ext cx="15896927" cy="412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9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 Used: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Sensors: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MAX30100 (for Heart Rate and SpO2), MPU6050 (for fall detection).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Actuator: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Buzzer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icrocontroller: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Raspberry Pi (Both Server and Client)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Server: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Receives data from sensors and stores/forwards it to Firebase.</a:t>
            </a:r>
          </a:p>
          <a:p>
            <a:pPr algn="l" marL="636020" indent="-318010" lvl="1">
              <a:lnSpc>
                <a:spcPts val="4124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Firebase: 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database for storing and showing health data.</a:t>
            </a:r>
          </a:p>
          <a:p>
            <a:pPr algn="l" marL="636020" indent="-318010" lvl="1">
              <a:lnSpc>
                <a:spcPts val="412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Website:</a:t>
            </a: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Displays data and sends alerts.</a:t>
            </a:r>
          </a:p>
          <a:p>
            <a:pPr algn="l">
              <a:lnSpc>
                <a:spcPts val="41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472143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684901" y="2215557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9147494" y="2999573"/>
            <a:ext cx="6379905" cy="4765980"/>
          </a:xfrm>
          <a:custGeom>
            <a:avLst/>
            <a:gdLst/>
            <a:ahLst/>
            <a:cxnLst/>
            <a:rect r="r" b="b" t="t" l="l"/>
            <a:pathLst>
              <a:path h="4765980" w="6379905">
                <a:moveTo>
                  <a:pt x="0" y="0"/>
                </a:moveTo>
                <a:lnTo>
                  <a:pt x="6379905" y="0"/>
                </a:lnTo>
                <a:lnTo>
                  <a:pt x="6379905" y="4765980"/>
                </a:lnTo>
                <a:lnTo>
                  <a:pt x="0" y="4765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404" t="-32999" r="-26433" b="-2345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06016" y="8840351"/>
            <a:ext cx="4525490" cy="52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 - RaspberryPi 3B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4947" y="8768474"/>
            <a:ext cx="4525490" cy="52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 - RaspberryPi 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472143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82488" y="2397227"/>
            <a:ext cx="6323967" cy="5970671"/>
          </a:xfrm>
          <a:custGeom>
            <a:avLst/>
            <a:gdLst/>
            <a:ahLst/>
            <a:cxnLst/>
            <a:rect r="r" b="b" t="t" l="l"/>
            <a:pathLst>
              <a:path h="5970671" w="6323967">
                <a:moveTo>
                  <a:pt x="0" y="0"/>
                </a:moveTo>
                <a:lnTo>
                  <a:pt x="6323968" y="0"/>
                </a:lnTo>
                <a:lnTo>
                  <a:pt x="6323968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5807" t="0" r="-10076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30983" y="2392241"/>
            <a:ext cx="5714057" cy="5975657"/>
          </a:xfrm>
          <a:custGeom>
            <a:avLst/>
            <a:gdLst/>
            <a:ahLst/>
            <a:cxnLst/>
            <a:rect r="r" b="b" t="t" l="l"/>
            <a:pathLst>
              <a:path h="5975657" w="5714057">
                <a:moveTo>
                  <a:pt x="0" y="0"/>
                </a:moveTo>
                <a:lnTo>
                  <a:pt x="5714056" y="0"/>
                </a:lnTo>
                <a:lnTo>
                  <a:pt x="5714056" y="5975657"/>
                </a:lnTo>
                <a:lnTo>
                  <a:pt x="0" y="59756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9886" t="0" r="-73757" b="-5321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81727" y="8548712"/>
            <a:ext cx="4525490" cy="52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MPU-6050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25851" y="8548712"/>
            <a:ext cx="4525490" cy="52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MAX30100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258489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82488" y="1791299"/>
            <a:ext cx="7084255" cy="3148493"/>
          </a:xfrm>
          <a:custGeom>
            <a:avLst/>
            <a:gdLst/>
            <a:ahLst/>
            <a:cxnLst/>
            <a:rect r="r" b="b" t="t" l="l"/>
            <a:pathLst>
              <a:path h="3148493" w="7084255">
                <a:moveTo>
                  <a:pt x="0" y="0"/>
                </a:moveTo>
                <a:lnTo>
                  <a:pt x="7084256" y="0"/>
                </a:lnTo>
                <a:lnTo>
                  <a:pt x="7084256" y="3148493"/>
                </a:lnTo>
                <a:lnTo>
                  <a:pt x="0" y="3148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666" t="-36849" r="-1161" b="-2614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49383" y="1556824"/>
            <a:ext cx="4337138" cy="3382968"/>
          </a:xfrm>
          <a:custGeom>
            <a:avLst/>
            <a:gdLst/>
            <a:ahLst/>
            <a:cxnLst/>
            <a:rect r="r" b="b" t="t" l="l"/>
            <a:pathLst>
              <a:path h="3382968" w="4337138">
                <a:moveTo>
                  <a:pt x="0" y="0"/>
                </a:moveTo>
                <a:lnTo>
                  <a:pt x="4337138" y="0"/>
                </a:lnTo>
                <a:lnTo>
                  <a:pt x="4337138" y="3382968"/>
                </a:lnTo>
                <a:lnTo>
                  <a:pt x="0" y="3382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27756" y="5884472"/>
            <a:ext cx="11301259" cy="3666551"/>
          </a:xfrm>
          <a:custGeom>
            <a:avLst/>
            <a:gdLst/>
            <a:ahLst/>
            <a:cxnLst/>
            <a:rect r="r" b="b" t="t" l="l"/>
            <a:pathLst>
              <a:path h="3666551" w="11301259">
                <a:moveTo>
                  <a:pt x="0" y="0"/>
                </a:moveTo>
                <a:lnTo>
                  <a:pt x="11301259" y="0"/>
                </a:lnTo>
                <a:lnTo>
                  <a:pt x="11301259" y="3666551"/>
                </a:lnTo>
                <a:lnTo>
                  <a:pt x="0" y="36665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5642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393224" y="254865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72132" y="5029884"/>
            <a:ext cx="4091639" cy="47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 Side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81226" y="5029884"/>
            <a:ext cx="4091639" cy="47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 Side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98180" y="9539963"/>
            <a:ext cx="4091639" cy="47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Firebase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472143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>
                  <p14:trim st="660.0000" end="0.0000"/>
                </p14:media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823974" y="1892174"/>
            <a:ext cx="11108823" cy="626181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8761" y="472143"/>
            <a:ext cx="6619251" cy="1030616"/>
            <a:chOff x="0" y="0"/>
            <a:chExt cx="1991956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956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956">
                  <a:moveTo>
                    <a:pt x="0" y="0"/>
                  </a:moveTo>
                  <a:lnTo>
                    <a:pt x="1991956" y="0"/>
                  </a:lnTo>
                  <a:lnTo>
                    <a:pt x="1991956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956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38447" y="2340580"/>
            <a:ext cx="8372520" cy="5073683"/>
          </a:xfrm>
          <a:custGeom>
            <a:avLst/>
            <a:gdLst/>
            <a:ahLst/>
            <a:cxnLst/>
            <a:rect r="r" b="b" t="t" l="l"/>
            <a:pathLst>
              <a:path h="5073683" w="8372520">
                <a:moveTo>
                  <a:pt x="0" y="0"/>
                </a:moveTo>
                <a:lnTo>
                  <a:pt x="8372520" y="0"/>
                </a:lnTo>
                <a:lnTo>
                  <a:pt x="8372520" y="5073683"/>
                </a:lnTo>
                <a:lnTo>
                  <a:pt x="0" y="50736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363" t="0" r="-1136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58323" y="2333737"/>
            <a:ext cx="8679306" cy="5195948"/>
          </a:xfrm>
          <a:custGeom>
            <a:avLst/>
            <a:gdLst/>
            <a:ahLst/>
            <a:cxnLst/>
            <a:rect r="r" b="b" t="t" l="l"/>
            <a:pathLst>
              <a:path h="5195948" w="8679306">
                <a:moveTo>
                  <a:pt x="0" y="0"/>
                </a:moveTo>
                <a:lnTo>
                  <a:pt x="8679306" y="0"/>
                </a:lnTo>
                <a:lnTo>
                  <a:pt x="8679306" y="5195948"/>
                </a:lnTo>
                <a:lnTo>
                  <a:pt x="0" y="51959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648" t="0" r="-3218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93224" y="468519"/>
            <a:ext cx="1001289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DAGm_iXn9Hk</dc:identifier>
  <dcterms:modified xsi:type="dcterms:W3CDTF">2011-08-01T06:04:30Z</dcterms:modified>
  <cp:revision>1</cp:revision>
  <dc:title>IoT Project</dc:title>
</cp:coreProperties>
</file>